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5"/>
  </p:notesMasterIdLst>
  <p:handoutMasterIdLst>
    <p:handoutMasterId r:id="rId16"/>
  </p:handoutMasterIdLst>
  <p:sldIdLst>
    <p:sldId id="285" r:id="rId2"/>
    <p:sldId id="287" r:id="rId3"/>
    <p:sldId id="289" r:id="rId4"/>
    <p:sldId id="290" r:id="rId5"/>
    <p:sldId id="288" r:id="rId6"/>
    <p:sldId id="291" r:id="rId7"/>
    <p:sldId id="273" r:id="rId8"/>
    <p:sldId id="292" r:id="rId9"/>
    <p:sldId id="274" r:id="rId10"/>
    <p:sldId id="258" r:id="rId11"/>
    <p:sldId id="286" r:id="rId12"/>
    <p:sldId id="259" r:id="rId13"/>
    <p:sldId id="293" r:id="rId1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oragmcd" initials="MM"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14" autoAdjust="0"/>
    <p:restoredTop sz="78995" autoAdjust="0"/>
  </p:normalViewPr>
  <p:slideViewPr>
    <p:cSldViewPr>
      <p:cViewPr varScale="1">
        <p:scale>
          <a:sx n="56" d="100"/>
          <a:sy n="56" d="100"/>
        </p:scale>
        <p:origin x="159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CF84E9C7-E914-4783-BD8F-8EF4DD714ECE}" type="datetimeFigureOut">
              <a:rPr lang="en-GB" smtClean="0"/>
              <a:t>02/07/2015</a:t>
            </a:fld>
            <a:endParaRPr lang="en-GB"/>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B2184ADA-F5E2-4161-AE12-679030A028EE}" type="slidenum">
              <a:rPr lang="en-GB" smtClean="0"/>
              <a:t>‹#›</a:t>
            </a:fld>
            <a:endParaRPr lang="en-GB"/>
          </a:p>
        </p:txBody>
      </p:sp>
    </p:spTree>
    <p:extLst>
      <p:ext uri="{BB962C8B-B14F-4D97-AF65-F5344CB8AC3E}">
        <p14:creationId xmlns:p14="http://schemas.microsoft.com/office/powerpoint/2010/main" val="8111192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2AE4631B-5741-4EE4-A03B-EAD4C564DDEF}" type="datetimeFigureOut">
              <a:rPr lang="en-GB" smtClean="0"/>
              <a:t>02/07/2015</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EEF4866C-5676-45BD-B456-85C758A89C01}" type="slidenum">
              <a:rPr lang="en-GB" smtClean="0"/>
              <a:t>‹#›</a:t>
            </a:fld>
            <a:endParaRPr lang="en-GB"/>
          </a:p>
        </p:txBody>
      </p:sp>
    </p:spTree>
    <p:extLst>
      <p:ext uri="{BB962C8B-B14F-4D97-AF65-F5344CB8AC3E}">
        <p14:creationId xmlns:p14="http://schemas.microsoft.com/office/powerpoint/2010/main" val="5082551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Nicole</a:t>
            </a:r>
            <a:endParaRPr lang="en-GB" dirty="0"/>
          </a:p>
        </p:txBody>
      </p:sp>
      <p:sp>
        <p:nvSpPr>
          <p:cNvPr id="4" name="Slide Number Placeholder 3"/>
          <p:cNvSpPr>
            <a:spLocks noGrp="1"/>
          </p:cNvSpPr>
          <p:nvPr>
            <p:ph type="sldNum" sz="quarter" idx="10"/>
          </p:nvPr>
        </p:nvSpPr>
        <p:spPr/>
        <p:txBody>
          <a:bodyPr/>
          <a:lstStyle/>
          <a:p>
            <a:fld id="{D697828E-CE5E-431F-BB4D-6F3A3853FEF5}" type="slidenum">
              <a:rPr lang="en-GB" smtClean="0"/>
              <a:t>1</a:t>
            </a:fld>
            <a:endParaRPr lang="en-GB"/>
          </a:p>
        </p:txBody>
      </p:sp>
    </p:spTree>
    <p:extLst>
      <p:ext uri="{BB962C8B-B14F-4D97-AF65-F5344CB8AC3E}">
        <p14:creationId xmlns:p14="http://schemas.microsoft.com/office/powerpoint/2010/main" val="1586786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dirty="0" smtClean="0">
                <a:solidFill>
                  <a:schemeClr val="tx1"/>
                </a:solidFill>
                <a:latin typeface="+mn-lt"/>
                <a:ea typeface="+mn-ea"/>
                <a:cs typeface="+mn-cs"/>
              </a:rPr>
              <a:t>A DTI survey in</a:t>
            </a:r>
          </a:p>
          <a:p>
            <a:r>
              <a:rPr lang="en-US" sz="1200" b="0" i="0" u="none" strike="noStrike" kern="1200" baseline="0" dirty="0" smtClean="0">
                <a:solidFill>
                  <a:schemeClr val="tx1"/>
                </a:solidFill>
                <a:latin typeface="+mn-lt"/>
                <a:ea typeface="+mn-ea"/>
                <a:cs typeface="+mn-cs"/>
              </a:rPr>
              <a:t>2005 found that 42% of employees had experienced a problem with their rights at works</a:t>
            </a:r>
          </a:p>
          <a:p>
            <a:r>
              <a:rPr lang="en-US" sz="1200" b="0" i="0" u="none" strike="noStrike" kern="1200" baseline="0" dirty="0" smtClean="0">
                <a:solidFill>
                  <a:schemeClr val="tx1"/>
                </a:solidFill>
                <a:latin typeface="+mn-lt"/>
                <a:ea typeface="+mn-ea"/>
                <a:cs typeface="+mn-cs"/>
              </a:rPr>
              <a:t>in the last five years, and eight per cent. left their employment as a direct result of a</a:t>
            </a:r>
          </a:p>
          <a:p>
            <a:r>
              <a:rPr lang="en-GB" sz="1200" b="0" i="0" u="none" strike="noStrike" kern="1200" baseline="0" dirty="0" smtClean="0">
                <a:solidFill>
                  <a:schemeClr val="tx1"/>
                </a:solidFill>
                <a:latin typeface="+mn-lt"/>
                <a:ea typeface="+mn-ea"/>
                <a:cs typeface="+mn-cs"/>
              </a:rPr>
              <a:t>workplace dispute.5</a:t>
            </a:r>
          </a:p>
          <a:p>
            <a:r>
              <a:rPr lang="en-US" sz="1200" b="0" i="0" u="none" strike="noStrike" kern="1200" baseline="0" dirty="0" smtClean="0">
                <a:solidFill>
                  <a:schemeClr val="tx1"/>
                </a:solidFill>
                <a:latin typeface="+mn-lt"/>
                <a:ea typeface="+mn-ea"/>
                <a:cs typeface="+mn-cs"/>
              </a:rPr>
              <a:t>In the past, the law took something of an </a:t>
            </a:r>
            <a:r>
              <a:rPr lang="en-US" sz="1200" b="0" i="0" u="none" strike="noStrike" kern="1200" baseline="0" dirty="0" err="1" smtClean="0">
                <a:solidFill>
                  <a:schemeClr val="tx1"/>
                </a:solidFill>
                <a:latin typeface="+mn-lt"/>
                <a:ea typeface="+mn-ea"/>
                <a:cs typeface="+mn-cs"/>
              </a:rPr>
              <a:t>abstentionist</a:t>
            </a:r>
            <a:r>
              <a:rPr lang="en-US" sz="1200" b="0" i="0" u="none" strike="noStrike" kern="1200" baseline="0" dirty="0" smtClean="0">
                <a:solidFill>
                  <a:schemeClr val="tx1"/>
                </a:solidFill>
                <a:latin typeface="+mn-lt"/>
                <a:ea typeface="+mn-ea"/>
                <a:cs typeface="+mn-cs"/>
              </a:rPr>
              <a:t> approach to work</a:t>
            </a:r>
          </a:p>
          <a:p>
            <a:r>
              <a:rPr lang="en-US" sz="1200" b="0" i="0" u="none" strike="noStrike" kern="1200" baseline="0" dirty="0" smtClean="0">
                <a:solidFill>
                  <a:schemeClr val="tx1"/>
                </a:solidFill>
                <a:latin typeface="+mn-lt"/>
                <a:ea typeface="+mn-ea"/>
                <a:cs typeface="+mn-cs"/>
              </a:rPr>
              <a:t>by 2011 only 23% of</a:t>
            </a:r>
          </a:p>
          <a:p>
            <a:r>
              <a:rPr lang="en-US" sz="1200" b="0" i="0" u="none" strike="noStrike" kern="1200" baseline="0" dirty="0" smtClean="0">
                <a:solidFill>
                  <a:schemeClr val="tx1"/>
                </a:solidFill>
                <a:latin typeface="+mn-lt"/>
                <a:ea typeface="+mn-ea"/>
                <a:cs typeface="+mn-cs"/>
              </a:rPr>
              <a:t>employees were covered by collective bargaining, and only 16% in the private sector.7</a:t>
            </a:r>
            <a:endParaRPr lang="en-GB" dirty="0"/>
          </a:p>
        </p:txBody>
      </p:sp>
      <p:sp>
        <p:nvSpPr>
          <p:cNvPr id="4" name="Slide Number Placeholder 3"/>
          <p:cNvSpPr>
            <a:spLocks noGrp="1"/>
          </p:cNvSpPr>
          <p:nvPr>
            <p:ph type="sldNum" sz="quarter" idx="10"/>
          </p:nvPr>
        </p:nvSpPr>
        <p:spPr/>
        <p:txBody>
          <a:bodyPr/>
          <a:lstStyle/>
          <a:p>
            <a:fld id="{EEF4866C-5676-45BD-B456-85C758A89C01}" type="slidenum">
              <a:rPr lang="en-GB" smtClean="0"/>
              <a:t>2</a:t>
            </a:fld>
            <a:endParaRPr lang="en-GB"/>
          </a:p>
        </p:txBody>
      </p:sp>
    </p:spTree>
    <p:extLst>
      <p:ext uri="{BB962C8B-B14F-4D97-AF65-F5344CB8AC3E}">
        <p14:creationId xmlns:p14="http://schemas.microsoft.com/office/powerpoint/2010/main" val="13344761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EF4866C-5676-45BD-B456-85C758A89C01}" type="slidenum">
              <a:rPr lang="en-GB" smtClean="0"/>
              <a:t>7</a:t>
            </a:fld>
            <a:endParaRPr lang="en-GB"/>
          </a:p>
        </p:txBody>
      </p:sp>
    </p:spTree>
    <p:extLst>
      <p:ext uri="{BB962C8B-B14F-4D97-AF65-F5344CB8AC3E}">
        <p14:creationId xmlns:p14="http://schemas.microsoft.com/office/powerpoint/2010/main" val="516327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kern="1200" dirty="0" smtClean="0">
                <a:solidFill>
                  <a:schemeClr val="tx1"/>
                </a:solidFill>
                <a:effectLst/>
                <a:latin typeface="+mn-lt"/>
                <a:ea typeface="+mn-ea"/>
                <a:cs typeface="+mn-cs"/>
              </a:rPr>
              <a:t>Overall drop of 81% from Oct 2013Equal Pay</a:t>
            </a:r>
            <a:r>
              <a:rPr lang="en-US" dirty="0" smtClean="0"/>
              <a:t> </a:t>
            </a:r>
            <a:r>
              <a:rPr lang="en-US" sz="1200" b="0" i="0" u="none" strike="noStrike" kern="1200" dirty="0" smtClean="0">
                <a:solidFill>
                  <a:schemeClr val="tx1"/>
                </a:solidFill>
                <a:effectLst/>
                <a:latin typeface="+mn-lt"/>
                <a:ea typeface="+mn-ea"/>
                <a:cs typeface="+mn-cs"/>
              </a:rPr>
              <a:t>-81%</a:t>
            </a:r>
            <a:r>
              <a:rPr lang="en-US" dirty="0" smtClean="0"/>
              <a:t> </a:t>
            </a:r>
            <a:r>
              <a:rPr lang="en-US" sz="1200" b="1" i="0" u="none" strike="noStrike" kern="1200" dirty="0" smtClean="0">
                <a:solidFill>
                  <a:schemeClr val="tx1"/>
                </a:solidFill>
                <a:effectLst/>
                <a:latin typeface="+mn-lt"/>
                <a:ea typeface="+mn-ea"/>
                <a:cs typeface="+mn-cs"/>
              </a:rPr>
              <a:t>Sex Discrimination</a:t>
            </a:r>
            <a:r>
              <a:rPr lang="en-US" dirty="0" smtClean="0"/>
              <a:t> </a:t>
            </a:r>
            <a:r>
              <a:rPr lang="en-US" sz="1200" b="0" i="0" u="none" strike="noStrike" kern="1200" dirty="0" smtClean="0">
                <a:solidFill>
                  <a:schemeClr val="tx1"/>
                </a:solidFill>
                <a:effectLst/>
                <a:latin typeface="+mn-lt"/>
                <a:ea typeface="+mn-ea"/>
                <a:cs typeface="+mn-cs"/>
              </a:rPr>
              <a:t>-84%</a:t>
            </a:r>
            <a:r>
              <a:rPr lang="en-US" dirty="0" smtClean="0"/>
              <a:t> </a:t>
            </a:r>
            <a:r>
              <a:rPr lang="en-US" sz="1200" b="1" i="0" u="none" strike="noStrike" kern="1200" dirty="0" smtClean="0">
                <a:solidFill>
                  <a:schemeClr val="tx1"/>
                </a:solidFill>
                <a:effectLst/>
                <a:latin typeface="+mn-lt"/>
                <a:ea typeface="+mn-ea"/>
                <a:cs typeface="+mn-cs"/>
              </a:rPr>
              <a:t>Suffer a detriment/unfair dismissal - pregnancy</a:t>
            </a:r>
            <a:r>
              <a:rPr lang="en-US" dirty="0" smtClean="0"/>
              <a:t> </a:t>
            </a:r>
            <a:r>
              <a:rPr lang="en-US" sz="1200" b="0" i="0" u="none" strike="noStrike" kern="1200" dirty="0" smtClean="0">
                <a:solidFill>
                  <a:schemeClr val="tx1"/>
                </a:solidFill>
                <a:effectLst/>
                <a:latin typeface="+mn-lt"/>
                <a:ea typeface="+mn-ea"/>
                <a:cs typeface="+mn-cs"/>
              </a:rPr>
              <a:t>-36%</a:t>
            </a:r>
            <a:r>
              <a:rPr lang="en-US" dirty="0" smtClean="0"/>
              <a:t>  - </a:t>
            </a:r>
            <a:r>
              <a:rPr lang="en-US" dirty="0" err="1" smtClean="0"/>
              <a:t>MoJ</a:t>
            </a:r>
            <a:r>
              <a:rPr lang="en-US" dirty="0" smtClean="0"/>
              <a:t> stats these figures compare Oct 2012-June 2013 with Oct 2013-June 2014</a:t>
            </a:r>
            <a:r>
              <a:rPr lang="en-US" baseline="0" dirty="0" smtClean="0"/>
              <a:t> – impact of first 9 months</a:t>
            </a:r>
            <a:endParaRPr lang="en-GB"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smtClean="0"/>
              <a:t>Also Difficulties for advisers – ET3 provided other side of the story</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smtClean="0"/>
              <a:t>Fee payment risky esp. with low enforcement of awards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dirty="0" smtClean="0"/>
          </a:p>
          <a:p>
            <a:endParaRPr lang="en-GB" dirty="0"/>
          </a:p>
        </p:txBody>
      </p:sp>
      <p:sp>
        <p:nvSpPr>
          <p:cNvPr id="4" name="Slide Number Placeholder 3"/>
          <p:cNvSpPr>
            <a:spLocks noGrp="1"/>
          </p:cNvSpPr>
          <p:nvPr>
            <p:ph type="sldNum" sz="quarter" idx="10"/>
          </p:nvPr>
        </p:nvSpPr>
        <p:spPr/>
        <p:txBody>
          <a:bodyPr/>
          <a:lstStyle/>
          <a:p>
            <a:fld id="{EEF4866C-5676-45BD-B456-85C758A89C01}" type="slidenum">
              <a:rPr lang="en-GB" smtClean="0"/>
              <a:t>8</a:t>
            </a:fld>
            <a:endParaRPr lang="en-GB"/>
          </a:p>
        </p:txBody>
      </p:sp>
    </p:spTree>
    <p:extLst>
      <p:ext uri="{BB962C8B-B14F-4D97-AF65-F5344CB8AC3E}">
        <p14:creationId xmlns:p14="http://schemas.microsoft.com/office/powerpoint/2010/main" val="3654727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 compulsory pre-claim conciliation. This is turning out to be another nasty obstacle for claimants – e.g. if just get number wrong, then claim is struck out – see e.g. Sterling v United Learning (EAT) and see other EAT case in my chapter where woman who alleged physical assault/sexual harassment had claim struck out for not applying to ACAS first, even though EAT accepted it would be pointless (both on EAT website). </a:t>
            </a:r>
            <a:r>
              <a:rPr lang="en-US" sz="1200" b="0" i="0" kern="1200" smtClean="0">
                <a:solidFill>
                  <a:schemeClr val="tx1"/>
                </a:solidFill>
                <a:effectLst/>
                <a:latin typeface="+mn-lt"/>
                <a:ea typeface="+mn-ea"/>
                <a:cs typeface="+mn-cs"/>
              </a:rPr>
              <a:t>In other words, this is turning out to be a series of technical obstacles rather than about genuinely trying to conciliate claims.</a:t>
            </a:r>
            <a:endParaRPr lang="en-GB"/>
          </a:p>
        </p:txBody>
      </p:sp>
      <p:sp>
        <p:nvSpPr>
          <p:cNvPr id="4" name="Slide Number Placeholder 3"/>
          <p:cNvSpPr>
            <a:spLocks noGrp="1"/>
          </p:cNvSpPr>
          <p:nvPr>
            <p:ph type="sldNum" sz="quarter" idx="10"/>
          </p:nvPr>
        </p:nvSpPr>
        <p:spPr/>
        <p:txBody>
          <a:bodyPr/>
          <a:lstStyle/>
          <a:p>
            <a:fld id="{EEF4866C-5676-45BD-B456-85C758A89C01}" type="slidenum">
              <a:rPr lang="en-GB" smtClean="0"/>
              <a:t>9</a:t>
            </a:fld>
            <a:endParaRPr lang="en-GB"/>
          </a:p>
        </p:txBody>
      </p:sp>
    </p:spTree>
    <p:extLst>
      <p:ext uri="{BB962C8B-B14F-4D97-AF65-F5344CB8AC3E}">
        <p14:creationId xmlns:p14="http://schemas.microsoft.com/office/powerpoint/2010/main" val="2597862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A12EF65-F41E-4F64-BA97-E5E75C186859}" type="datetimeFigureOut">
              <a:rPr lang="en-GB" smtClean="0"/>
              <a:t>02/07/2015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3E8FE3-F547-46D8-BB4E-CD067E86DA6C}" type="slidenum">
              <a:rPr lang="en-GB" smtClean="0"/>
              <a:t>‹#›</a:t>
            </a:fld>
            <a:endParaRPr lang="en-GB"/>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12EF65-F41E-4F64-BA97-E5E75C186859}" type="datetimeFigureOut">
              <a:rPr lang="en-GB" smtClean="0"/>
              <a:t>02/07/2015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3E8FE3-F547-46D8-BB4E-CD067E86DA6C}"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12EF65-F41E-4F64-BA97-E5E75C186859}" type="datetimeFigureOut">
              <a:rPr lang="en-GB" smtClean="0"/>
              <a:t>02/07/2015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3E8FE3-F547-46D8-BB4E-CD067E86DA6C}"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12EF65-F41E-4F64-BA97-E5E75C186859}" type="datetimeFigureOut">
              <a:rPr lang="en-GB" smtClean="0"/>
              <a:t>02/07/2015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3E8FE3-F547-46D8-BB4E-CD067E86DA6C}"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12EF65-F41E-4F64-BA97-E5E75C186859}" type="datetimeFigureOut">
              <a:rPr lang="en-GB" smtClean="0"/>
              <a:t>02/07/2015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3E8FE3-F547-46D8-BB4E-CD067E86DA6C}" type="slidenum">
              <a:rPr lang="en-GB" smtClean="0"/>
              <a:t>‹#›</a:t>
            </a:fld>
            <a:endParaRPr lang="en-GB"/>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A12EF65-F41E-4F64-BA97-E5E75C186859}" type="datetimeFigureOut">
              <a:rPr lang="en-GB" smtClean="0"/>
              <a:t>02/07/2015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3E8FE3-F547-46D8-BB4E-CD067E86DA6C}"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A12EF65-F41E-4F64-BA97-E5E75C186859}" type="datetimeFigureOut">
              <a:rPr lang="en-GB" smtClean="0"/>
              <a:t>02/07/2015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B3E8FE3-F547-46D8-BB4E-CD067E86DA6C}" type="slidenum">
              <a:rPr lang="en-GB" smtClean="0"/>
              <a:t>‹#›</a:t>
            </a:fld>
            <a:endParaRPr lang="en-GB"/>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A12EF65-F41E-4F64-BA97-E5E75C186859}" type="datetimeFigureOut">
              <a:rPr lang="en-GB" smtClean="0"/>
              <a:t>02/07/2015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B3E8FE3-F547-46D8-BB4E-CD067E86DA6C}"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12EF65-F41E-4F64-BA97-E5E75C186859}" type="datetimeFigureOut">
              <a:rPr lang="en-GB" smtClean="0"/>
              <a:t>02/07/2015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B3E8FE3-F547-46D8-BB4E-CD067E86DA6C}"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12EF65-F41E-4F64-BA97-E5E75C186859}" type="datetimeFigureOut">
              <a:rPr lang="en-GB" smtClean="0"/>
              <a:t>02/07/2015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3E8FE3-F547-46D8-BB4E-CD067E86DA6C}" type="slidenum">
              <a:rPr lang="en-GB" smtClean="0"/>
              <a:t>‹#›</a:t>
            </a:fld>
            <a:endParaRPr lang="en-GB"/>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12EF65-F41E-4F64-BA97-E5E75C186859}" type="datetimeFigureOut">
              <a:rPr lang="en-GB" smtClean="0"/>
              <a:t>02/07/2015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3E8FE3-F547-46D8-BB4E-CD067E86DA6C}"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5A12EF65-F41E-4F64-BA97-E5E75C186859}" type="datetimeFigureOut">
              <a:rPr lang="en-GB" smtClean="0"/>
              <a:t>02/07/2015</a:t>
            </a:fld>
            <a:endParaRPr lang="en-GB"/>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GB"/>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AB3E8FE3-F547-46D8-BB4E-CD067E86DA6C}"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00809"/>
            <a:ext cx="7772400" cy="1899642"/>
          </a:xfrm>
        </p:spPr>
        <p:txBody>
          <a:bodyPr>
            <a:normAutofit fontScale="90000"/>
          </a:bodyPr>
          <a:lstStyle/>
          <a:p>
            <a:r>
              <a:rPr lang="en-GB" dirty="0"/>
              <a:t>The </a:t>
            </a:r>
            <a:r>
              <a:rPr lang="en-GB" dirty="0" smtClean="0"/>
              <a:t>right to a fair hearing in employment disputes</a:t>
            </a:r>
            <a:endParaRPr lang="en-GB" dirty="0"/>
          </a:p>
        </p:txBody>
      </p:sp>
      <p:sp>
        <p:nvSpPr>
          <p:cNvPr id="3" name="Subtitle 2"/>
          <p:cNvSpPr>
            <a:spLocks noGrp="1"/>
          </p:cNvSpPr>
          <p:nvPr>
            <p:ph type="subTitle" idx="1"/>
          </p:nvPr>
        </p:nvSpPr>
        <p:spPr>
          <a:xfrm>
            <a:off x="736088" y="4005064"/>
            <a:ext cx="6400800" cy="1483417"/>
          </a:xfrm>
        </p:spPr>
        <p:txBody>
          <a:bodyPr>
            <a:normAutofit lnSpcReduction="10000"/>
          </a:bodyPr>
          <a:lstStyle/>
          <a:p>
            <a:r>
              <a:rPr lang="en-GB" sz="2800" dirty="0" smtClean="0">
                <a:solidFill>
                  <a:srgbClr val="C00000"/>
                </a:solidFill>
              </a:rPr>
              <a:t>Lessons from research</a:t>
            </a:r>
          </a:p>
          <a:p>
            <a:endParaRPr lang="en-GB" sz="2000" dirty="0"/>
          </a:p>
          <a:p>
            <a:r>
              <a:rPr lang="en-GB" sz="2000" dirty="0" smtClean="0"/>
              <a:t>Morag McDermont, University of Bristol Law School </a:t>
            </a:r>
          </a:p>
          <a:p>
            <a:r>
              <a:rPr lang="en-GB" sz="2000" dirty="0" smtClean="0"/>
              <a:t>Nicole Busby, University of Strathclyde Law School</a:t>
            </a:r>
          </a:p>
          <a:p>
            <a:endParaRPr lang="en-GB" sz="2400" dirty="0"/>
          </a:p>
          <a:p>
            <a:endParaRPr lang="en-GB" sz="2400" dirty="0"/>
          </a:p>
        </p:txBody>
      </p:sp>
      <p:sp>
        <p:nvSpPr>
          <p:cNvPr id="4" name="Slide Number Placeholder 3"/>
          <p:cNvSpPr>
            <a:spLocks noGrp="1"/>
          </p:cNvSpPr>
          <p:nvPr>
            <p:ph type="sldNum" sz="quarter" idx="12"/>
          </p:nvPr>
        </p:nvSpPr>
        <p:spPr/>
        <p:txBody>
          <a:bodyPr/>
          <a:lstStyle/>
          <a:p>
            <a:endParaRPr lang="en-GB" dirty="0"/>
          </a:p>
        </p:txBody>
      </p:sp>
      <p:pic>
        <p:nvPicPr>
          <p:cNvPr id="2056" name="Picture 8" descr="C:\Users\wrb12116\AppData\Local\Microsoft\Windows\Temporary Internet Files\Content.IE5\ALSS51KF\UoB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5637183"/>
            <a:ext cx="1402789" cy="584190"/>
          </a:xfrm>
          <a:prstGeom prst="rect">
            <a:avLst/>
          </a:prstGeom>
          <a:noFill/>
          <a:extLst>
            <a:ext uri="{909E8E84-426E-40DD-AFC4-6F175D3DCCD1}">
              <a14:hiddenFill xmlns:a14="http://schemas.microsoft.com/office/drawing/2010/main">
                <a:solidFill>
                  <a:srgbClr val="FFFFFF"/>
                </a:solidFill>
              </a14:hiddenFill>
            </a:ext>
          </a:extLst>
        </p:spPr>
      </p:pic>
      <p:pic>
        <p:nvPicPr>
          <p:cNvPr id="2057"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20272" y="5488481"/>
            <a:ext cx="1001182" cy="7328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427984" y="5563125"/>
            <a:ext cx="829816" cy="719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368639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6712"/>
            <a:ext cx="8229600" cy="1080120"/>
          </a:xfrm>
        </p:spPr>
        <p:txBody>
          <a:bodyPr>
            <a:noAutofit/>
          </a:bodyPr>
          <a:lstStyle/>
          <a:p>
            <a:r>
              <a:rPr lang="en-GB" dirty="0" smtClean="0"/>
              <a:t>Effective remedies? </a:t>
            </a:r>
            <a:br>
              <a:rPr lang="en-GB" dirty="0" smtClean="0"/>
            </a:br>
            <a:r>
              <a:rPr lang="en-GB" dirty="0" smtClean="0"/>
              <a:t>Non-enforcement of awards</a:t>
            </a:r>
            <a:endParaRPr lang="en-GB" dirty="0"/>
          </a:p>
        </p:txBody>
      </p:sp>
      <p:sp>
        <p:nvSpPr>
          <p:cNvPr id="5" name="Content Placeholder 4"/>
          <p:cNvSpPr>
            <a:spLocks noGrp="1"/>
          </p:cNvSpPr>
          <p:nvPr>
            <p:ph idx="1"/>
          </p:nvPr>
        </p:nvSpPr>
        <p:spPr>
          <a:xfrm>
            <a:off x="457200" y="2060848"/>
            <a:ext cx="8229600" cy="4608512"/>
          </a:xfrm>
        </p:spPr>
        <p:txBody>
          <a:bodyPr>
            <a:normAutofit/>
          </a:bodyPr>
          <a:lstStyle/>
          <a:p>
            <a:pPr marL="0" indent="0">
              <a:buNone/>
            </a:pPr>
            <a:r>
              <a:rPr lang="en-GB" sz="2200" dirty="0" smtClean="0"/>
              <a:t>Non-payment of ET awards – Department for Business, Innovation and Skills (2013) </a:t>
            </a:r>
            <a:r>
              <a:rPr lang="en-GB" sz="2200" i="1" dirty="0" smtClean="0"/>
              <a:t>Payment of Tribunal Awards</a:t>
            </a:r>
            <a:endParaRPr lang="en-GB" sz="2200" dirty="0" smtClean="0"/>
          </a:p>
          <a:p>
            <a:r>
              <a:rPr lang="en-GB" sz="2200" dirty="0" smtClean="0"/>
              <a:t>49% received full payment of </a:t>
            </a:r>
            <a:r>
              <a:rPr lang="en-GB" sz="2200" dirty="0"/>
              <a:t>award</a:t>
            </a:r>
            <a:br>
              <a:rPr lang="en-GB" sz="2200" dirty="0"/>
            </a:br>
            <a:r>
              <a:rPr lang="en-GB" sz="2200" dirty="0" smtClean="0"/>
              <a:t>BUT </a:t>
            </a:r>
            <a:r>
              <a:rPr lang="en-GB" sz="2200" dirty="0"/>
              <a:t>16% </a:t>
            </a:r>
            <a:r>
              <a:rPr lang="en-GB" sz="2200" dirty="0" smtClean="0"/>
              <a:t>used enforcement </a:t>
            </a:r>
            <a:r>
              <a:rPr lang="en-GB" sz="2200" dirty="0"/>
              <a:t>action</a:t>
            </a:r>
          </a:p>
          <a:p>
            <a:r>
              <a:rPr lang="en-GB" sz="2200" dirty="0" smtClean="0"/>
              <a:t>35</a:t>
            </a:r>
            <a:r>
              <a:rPr lang="en-GB" sz="2200" dirty="0"/>
              <a:t>% of claimants received no payment</a:t>
            </a:r>
          </a:p>
          <a:p>
            <a:r>
              <a:rPr lang="en-US" sz="2200" dirty="0"/>
              <a:t>m</a:t>
            </a:r>
            <a:r>
              <a:rPr lang="en-US" sz="2200" dirty="0" smtClean="0"/>
              <a:t>ost </a:t>
            </a:r>
            <a:r>
              <a:rPr lang="en-US" sz="2200" dirty="0"/>
              <a:t>common reason for </a:t>
            </a:r>
            <a:r>
              <a:rPr lang="en-US" sz="2200" dirty="0" smtClean="0"/>
              <a:t>non</a:t>
            </a:r>
            <a:br>
              <a:rPr lang="en-US" sz="2200" dirty="0" smtClean="0"/>
            </a:br>
            <a:r>
              <a:rPr lang="en-US" sz="2200" dirty="0" smtClean="0"/>
              <a:t>-payment: employer </a:t>
            </a:r>
            <a:br>
              <a:rPr lang="en-US" sz="2200" dirty="0" smtClean="0"/>
            </a:br>
            <a:r>
              <a:rPr lang="en-US" sz="2200" dirty="0" smtClean="0"/>
              <a:t>now </a:t>
            </a:r>
            <a:r>
              <a:rPr lang="en-US" sz="2200" dirty="0"/>
              <a:t>insolvent (37</a:t>
            </a:r>
            <a:r>
              <a:rPr lang="en-US" sz="2200" dirty="0" smtClean="0"/>
              <a:t>%) </a:t>
            </a:r>
          </a:p>
          <a:p>
            <a:r>
              <a:rPr lang="en-US" sz="2200" dirty="0" smtClean="0"/>
              <a:t>over </a:t>
            </a:r>
            <a:r>
              <a:rPr lang="en-US" sz="2200" dirty="0"/>
              <a:t>half </a:t>
            </a:r>
            <a:r>
              <a:rPr lang="en-US" sz="2200" dirty="0" smtClean="0"/>
              <a:t>believed </a:t>
            </a:r>
            <a:br>
              <a:rPr lang="en-US" sz="2200" dirty="0" smtClean="0"/>
            </a:br>
            <a:r>
              <a:rPr lang="en-US" sz="2200" dirty="0" smtClean="0"/>
              <a:t>company now </a:t>
            </a:r>
            <a:r>
              <a:rPr lang="en-US" sz="2200" dirty="0"/>
              <a:t>trading </a:t>
            </a:r>
            <a:r>
              <a:rPr lang="en-US" sz="2200" dirty="0" smtClean="0"/>
              <a:t/>
            </a:r>
            <a:br>
              <a:rPr lang="en-US" sz="2200" dirty="0" smtClean="0"/>
            </a:br>
            <a:r>
              <a:rPr lang="en-US" sz="2200" dirty="0" smtClean="0"/>
              <a:t>again </a:t>
            </a:r>
            <a:r>
              <a:rPr lang="en-US" sz="2200" dirty="0"/>
              <a:t>under </a:t>
            </a:r>
            <a:r>
              <a:rPr lang="en-US" sz="2200" dirty="0" smtClean="0"/>
              <a:t>a </a:t>
            </a:r>
            <a:r>
              <a:rPr lang="en-US" sz="2200" dirty="0"/>
              <a:t>different </a:t>
            </a:r>
            <a:r>
              <a:rPr lang="en-US" sz="2200" dirty="0" smtClean="0"/>
              <a:t/>
            </a:r>
            <a:br>
              <a:rPr lang="en-US" sz="2200" dirty="0" smtClean="0"/>
            </a:br>
            <a:r>
              <a:rPr lang="en-US" sz="2200" dirty="0" smtClean="0"/>
              <a:t>name/location</a:t>
            </a:r>
            <a:endParaRPr lang="en-US" sz="2200" dirty="0"/>
          </a:p>
          <a:p>
            <a:pPr lvl="8"/>
            <a:endParaRPr lang="en-GB" sz="100"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39952" y="2780928"/>
            <a:ext cx="5267325" cy="3487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004912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Looking to the future: fair hearings</a:t>
            </a:r>
            <a:endParaRPr lang="en-GB" dirty="0"/>
          </a:p>
        </p:txBody>
      </p:sp>
      <p:sp>
        <p:nvSpPr>
          <p:cNvPr id="3" name="Content Placeholder 2"/>
          <p:cNvSpPr>
            <a:spLocks noGrp="1"/>
          </p:cNvSpPr>
          <p:nvPr>
            <p:ph idx="1"/>
          </p:nvPr>
        </p:nvSpPr>
        <p:spPr/>
        <p:txBody>
          <a:bodyPr>
            <a:normAutofit lnSpcReduction="10000"/>
          </a:bodyPr>
          <a:lstStyle/>
          <a:p>
            <a:pPr>
              <a:defRPr/>
            </a:pPr>
            <a:r>
              <a:rPr lang="en-GB" sz="2800" dirty="0" smtClean="0"/>
              <a:t>Defending fair hearing rights in civil disputes</a:t>
            </a:r>
          </a:p>
          <a:p>
            <a:pPr lvl="1">
              <a:defRPr/>
            </a:pPr>
            <a:r>
              <a:rPr lang="en-GB" sz="2400" dirty="0" smtClean="0">
                <a:solidFill>
                  <a:srgbClr val="C00000"/>
                </a:solidFill>
              </a:rPr>
              <a:t>Adjudication system </a:t>
            </a:r>
            <a:r>
              <a:rPr lang="en-GB" sz="2400" dirty="0">
                <a:solidFill>
                  <a:srgbClr val="C00000"/>
                </a:solidFill>
              </a:rPr>
              <a:t>independent </a:t>
            </a:r>
            <a:r>
              <a:rPr lang="en-GB" sz="2400" dirty="0" smtClean="0">
                <a:solidFill>
                  <a:srgbClr val="C00000"/>
                </a:solidFill>
              </a:rPr>
              <a:t> of workplace</a:t>
            </a:r>
          </a:p>
          <a:p>
            <a:pPr lvl="1">
              <a:defRPr/>
            </a:pPr>
            <a:r>
              <a:rPr lang="en-GB" sz="2400" dirty="0" smtClean="0">
                <a:solidFill>
                  <a:srgbClr val="C00000"/>
                </a:solidFill>
              </a:rPr>
              <a:t>Abolition of tribunal fees</a:t>
            </a:r>
            <a:endParaRPr lang="en-GB" sz="2400" dirty="0">
              <a:solidFill>
                <a:srgbClr val="C00000"/>
              </a:solidFill>
            </a:endParaRPr>
          </a:p>
          <a:p>
            <a:pPr>
              <a:defRPr/>
            </a:pPr>
            <a:r>
              <a:rPr lang="en-GB" sz="2800" dirty="0" smtClean="0"/>
              <a:t>Equality of arms</a:t>
            </a:r>
            <a:endParaRPr lang="en-GB" sz="2800" dirty="0"/>
          </a:p>
          <a:p>
            <a:pPr lvl="1">
              <a:spcBef>
                <a:spcPts val="0"/>
              </a:spcBef>
              <a:defRPr/>
            </a:pPr>
            <a:r>
              <a:rPr lang="en-GB" sz="2400" dirty="0">
                <a:solidFill>
                  <a:srgbClr val="C00000"/>
                </a:solidFill>
              </a:rPr>
              <a:t>Role for </a:t>
            </a:r>
            <a:r>
              <a:rPr lang="en-GB" sz="2400" dirty="0" smtClean="0">
                <a:solidFill>
                  <a:srgbClr val="C00000"/>
                </a:solidFill>
              </a:rPr>
              <a:t>TUs and </a:t>
            </a:r>
            <a:r>
              <a:rPr lang="en-GB" sz="2400" dirty="0">
                <a:solidFill>
                  <a:srgbClr val="C00000"/>
                </a:solidFill>
              </a:rPr>
              <a:t>advice </a:t>
            </a:r>
            <a:r>
              <a:rPr lang="en-GB" sz="2400" dirty="0" smtClean="0">
                <a:solidFill>
                  <a:srgbClr val="C00000"/>
                </a:solidFill>
              </a:rPr>
              <a:t>agencies working together</a:t>
            </a:r>
          </a:p>
          <a:p>
            <a:pPr lvl="1">
              <a:spcBef>
                <a:spcPts val="0"/>
              </a:spcBef>
              <a:defRPr/>
            </a:pPr>
            <a:r>
              <a:rPr lang="en-GB" sz="2400" dirty="0" smtClean="0">
                <a:solidFill>
                  <a:srgbClr val="C00000"/>
                </a:solidFill>
              </a:rPr>
              <a:t>BUT complex legal procedures require legal support</a:t>
            </a:r>
            <a:endParaRPr lang="en-GB" sz="2400" dirty="0">
              <a:solidFill>
                <a:srgbClr val="C00000"/>
              </a:solidFill>
            </a:endParaRPr>
          </a:p>
          <a:p>
            <a:pPr>
              <a:defRPr/>
            </a:pPr>
            <a:r>
              <a:rPr lang="en-GB" sz="2800" dirty="0"/>
              <a:t>Regulatory mechanisms for simpler </a:t>
            </a:r>
            <a:r>
              <a:rPr lang="en-GB" sz="2800" dirty="0" smtClean="0"/>
              <a:t>issues?</a:t>
            </a:r>
            <a:endParaRPr lang="en-GB" sz="2800" dirty="0"/>
          </a:p>
          <a:p>
            <a:pPr lvl="1">
              <a:spcBef>
                <a:spcPts val="0"/>
              </a:spcBef>
              <a:defRPr/>
            </a:pPr>
            <a:r>
              <a:rPr lang="en-GB" sz="2400" dirty="0">
                <a:solidFill>
                  <a:srgbClr val="C00000"/>
                </a:solidFill>
              </a:rPr>
              <a:t>E.g. </a:t>
            </a:r>
            <a:r>
              <a:rPr lang="en-GB" sz="2400" dirty="0" smtClean="0">
                <a:solidFill>
                  <a:srgbClr val="C00000"/>
                </a:solidFill>
              </a:rPr>
              <a:t>unpaid wages dealt with by system sim to minimum </a:t>
            </a:r>
            <a:r>
              <a:rPr lang="en-GB" sz="2400" dirty="0">
                <a:solidFill>
                  <a:srgbClr val="C00000"/>
                </a:solidFill>
              </a:rPr>
              <a:t>wage </a:t>
            </a:r>
            <a:r>
              <a:rPr lang="en-GB" sz="2400" dirty="0" smtClean="0">
                <a:solidFill>
                  <a:srgbClr val="C00000"/>
                </a:solidFill>
              </a:rPr>
              <a:t>enforcement</a:t>
            </a:r>
            <a:endParaRPr lang="en-GB" sz="2400" dirty="0">
              <a:solidFill>
                <a:srgbClr val="C00000"/>
              </a:solidFill>
            </a:endParaRPr>
          </a:p>
          <a:p>
            <a:pPr>
              <a:defRPr/>
            </a:pPr>
            <a:r>
              <a:rPr lang="en-GB" sz="2800" dirty="0" smtClean="0"/>
              <a:t>Inquisitorial system of justice? </a:t>
            </a:r>
            <a:endParaRPr lang="en-GB" sz="2800" dirty="0"/>
          </a:p>
          <a:p>
            <a:pPr lvl="1" indent="0" algn="ctr">
              <a:spcBef>
                <a:spcPts val="0"/>
              </a:spcBef>
              <a:buNone/>
              <a:defRPr/>
            </a:pPr>
            <a:r>
              <a:rPr lang="en-US" sz="2400" dirty="0"/>
              <a:t>“</a:t>
            </a:r>
            <a:r>
              <a:rPr lang="en-US" sz="2400" i="1" dirty="0">
                <a:solidFill>
                  <a:srgbClr val="C00000"/>
                </a:solidFill>
              </a:rPr>
              <a:t>If justice is to be administered fairly and efficiently it will have to become more inquisitorial</a:t>
            </a:r>
            <a:r>
              <a:rPr lang="en-US" sz="2400" dirty="0"/>
              <a:t>” (Austin Mitchell)</a:t>
            </a:r>
            <a:endParaRPr lang="en-GB" sz="2400" dirty="0"/>
          </a:p>
          <a:p>
            <a:endParaRPr lang="en-GB" dirty="0"/>
          </a:p>
        </p:txBody>
      </p:sp>
    </p:spTree>
    <p:extLst>
      <p:ext uri="{BB962C8B-B14F-4D97-AF65-F5344CB8AC3E}">
        <p14:creationId xmlns:p14="http://schemas.microsoft.com/office/powerpoint/2010/main" val="31438758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765175"/>
            <a:ext cx="8229600" cy="935038"/>
          </a:xfrm>
        </p:spPr>
        <p:txBody>
          <a:bodyPr>
            <a:normAutofit fontScale="90000"/>
          </a:bodyPr>
          <a:lstStyle/>
          <a:p>
            <a:r>
              <a:rPr lang="en-GB" dirty="0" smtClean="0"/>
              <a:t>Looking to the future: enforcing awards</a:t>
            </a:r>
            <a:endParaRPr lang="en-GB" dirty="0"/>
          </a:p>
        </p:txBody>
      </p:sp>
      <p:sp>
        <p:nvSpPr>
          <p:cNvPr id="5" name="Content Placeholder 4"/>
          <p:cNvSpPr>
            <a:spLocks noGrp="1"/>
          </p:cNvSpPr>
          <p:nvPr>
            <p:ph idx="4294967295"/>
          </p:nvPr>
        </p:nvSpPr>
        <p:spPr>
          <a:xfrm>
            <a:off x="0" y="2060575"/>
            <a:ext cx="8229600" cy="4416425"/>
          </a:xfrm>
        </p:spPr>
        <p:txBody>
          <a:bodyPr>
            <a:normAutofit/>
          </a:bodyPr>
          <a:lstStyle/>
          <a:p>
            <a:r>
              <a:rPr lang="en-US" sz="2800" dirty="0" smtClean="0"/>
              <a:t>Government should play </a:t>
            </a:r>
            <a:r>
              <a:rPr lang="en-US" sz="2800" dirty="0"/>
              <a:t>proactive role in enforcing employment tribunal </a:t>
            </a:r>
            <a:r>
              <a:rPr lang="en-US" sz="2800" dirty="0" smtClean="0"/>
              <a:t>awards</a:t>
            </a:r>
          </a:p>
          <a:p>
            <a:r>
              <a:rPr lang="en-US" sz="2800" dirty="0" smtClean="0"/>
              <a:t>Her Majesty’s </a:t>
            </a:r>
            <a:r>
              <a:rPr lang="en-US" sz="2800" dirty="0"/>
              <a:t>Revenue and Customs has enforcement officers </a:t>
            </a:r>
            <a:r>
              <a:rPr lang="en-US" sz="2800" dirty="0" smtClean="0"/>
              <a:t>for </a:t>
            </a:r>
            <a:r>
              <a:rPr lang="en-US" sz="2800" dirty="0"/>
              <a:t>the </a:t>
            </a:r>
            <a:r>
              <a:rPr lang="en-US" sz="2800" dirty="0" smtClean="0"/>
              <a:t>minimum wage </a:t>
            </a:r>
            <a:r>
              <a:rPr lang="en-US" sz="2800" dirty="0"/>
              <a:t>and to collect tax </a:t>
            </a:r>
            <a:r>
              <a:rPr lang="en-US" sz="2800" dirty="0" smtClean="0"/>
              <a:t>debt</a:t>
            </a:r>
          </a:p>
          <a:p>
            <a:pPr lvl="1"/>
            <a:r>
              <a:rPr lang="en-US" sz="2400" dirty="0" smtClean="0">
                <a:solidFill>
                  <a:srgbClr val="C00000"/>
                </a:solidFill>
              </a:rPr>
              <a:t>could be </a:t>
            </a:r>
            <a:r>
              <a:rPr lang="en-US" sz="2400" dirty="0">
                <a:solidFill>
                  <a:srgbClr val="C00000"/>
                </a:solidFill>
              </a:rPr>
              <a:t>widened </a:t>
            </a:r>
            <a:r>
              <a:rPr lang="en-US" sz="2400" dirty="0" smtClean="0">
                <a:solidFill>
                  <a:srgbClr val="C00000"/>
                </a:solidFill>
              </a:rPr>
              <a:t>to cover </a:t>
            </a:r>
            <a:r>
              <a:rPr lang="en-US" sz="2400" dirty="0">
                <a:solidFill>
                  <a:srgbClr val="C00000"/>
                </a:solidFill>
              </a:rPr>
              <a:t>enforcement of employment tribunal </a:t>
            </a:r>
            <a:r>
              <a:rPr lang="en-US" sz="2400" dirty="0" smtClean="0">
                <a:solidFill>
                  <a:srgbClr val="C00000"/>
                </a:solidFill>
              </a:rPr>
              <a:t>awards</a:t>
            </a:r>
          </a:p>
          <a:p>
            <a:r>
              <a:rPr lang="en-US" sz="2800" dirty="0" smtClean="0"/>
              <a:t>Respondents could be required to make deposit with Tribunal</a:t>
            </a:r>
          </a:p>
        </p:txBody>
      </p:sp>
    </p:spTree>
    <p:extLst>
      <p:ext uri="{BB962C8B-B14F-4D97-AF65-F5344CB8AC3E}">
        <p14:creationId xmlns:p14="http://schemas.microsoft.com/office/powerpoint/2010/main" val="2333518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More information and comments</a:t>
            </a:r>
            <a:endParaRPr lang="en-GB" dirty="0"/>
          </a:p>
        </p:txBody>
      </p:sp>
      <p:sp>
        <p:nvSpPr>
          <p:cNvPr id="3" name="Content Placeholder 2"/>
          <p:cNvSpPr>
            <a:spLocks noGrp="1"/>
          </p:cNvSpPr>
          <p:nvPr>
            <p:ph idx="1"/>
          </p:nvPr>
        </p:nvSpPr>
        <p:spPr/>
        <p:txBody>
          <a:bodyPr>
            <a:normAutofit/>
          </a:bodyPr>
          <a:lstStyle/>
          <a:p>
            <a:pPr marL="0" indent="0" algn="ctr">
              <a:buNone/>
            </a:pPr>
            <a:endParaRPr lang="en-GB" sz="3200" dirty="0" smtClean="0"/>
          </a:p>
          <a:p>
            <a:pPr marL="0" indent="0" algn="ctr">
              <a:buNone/>
            </a:pPr>
            <a:endParaRPr lang="en-GB" sz="3200" dirty="0"/>
          </a:p>
          <a:p>
            <a:pPr marL="0" indent="0" algn="ctr">
              <a:buNone/>
            </a:pPr>
            <a:r>
              <a:rPr lang="en-GB" sz="3200" dirty="0"/>
              <a:t>b</a:t>
            </a:r>
            <a:r>
              <a:rPr lang="en-GB" sz="3200" dirty="0" smtClean="0"/>
              <a:t>ristol.ac.uk/</a:t>
            </a:r>
            <a:r>
              <a:rPr lang="en-GB" sz="3200" dirty="0" err="1" smtClean="0"/>
              <a:t>adviceagencyresearch</a:t>
            </a:r>
            <a:r>
              <a:rPr lang="en-GB" sz="3200" dirty="0" smtClean="0"/>
              <a:t>/cab-project</a:t>
            </a:r>
          </a:p>
          <a:p>
            <a:pPr marL="0" indent="0" algn="ctr">
              <a:buNone/>
            </a:pPr>
            <a:endParaRPr lang="en-GB" sz="3200" dirty="0"/>
          </a:p>
          <a:p>
            <a:pPr marL="0" indent="0" algn="ctr">
              <a:buNone/>
            </a:pPr>
            <a:r>
              <a:rPr lang="en-GB" sz="3200" smtClean="0"/>
              <a:t>morag.mcdermont@bristol.ac.uk</a:t>
            </a:r>
            <a:endParaRPr lang="en-GB" sz="3200" dirty="0"/>
          </a:p>
        </p:txBody>
      </p:sp>
    </p:spTree>
    <p:extLst>
      <p:ext uri="{BB962C8B-B14F-4D97-AF65-F5344CB8AC3E}">
        <p14:creationId xmlns:p14="http://schemas.microsoft.com/office/powerpoint/2010/main" val="3927091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About the research</a:t>
            </a:r>
            <a:endParaRPr lang="en-GB" dirty="0"/>
          </a:p>
        </p:txBody>
      </p:sp>
      <p:sp>
        <p:nvSpPr>
          <p:cNvPr id="3" name="Content Placeholder 2"/>
          <p:cNvSpPr>
            <a:spLocks noGrp="1"/>
          </p:cNvSpPr>
          <p:nvPr>
            <p:ph idx="1"/>
          </p:nvPr>
        </p:nvSpPr>
        <p:spPr/>
        <p:txBody>
          <a:bodyPr>
            <a:normAutofit/>
          </a:bodyPr>
          <a:lstStyle/>
          <a:p>
            <a:r>
              <a:rPr lang="en-GB" altLang="en-US" sz="2800" dirty="0" smtClean="0"/>
              <a:t>Context</a:t>
            </a:r>
            <a:endParaRPr lang="en-GB" altLang="en-US" sz="2800" dirty="0"/>
          </a:p>
          <a:p>
            <a:pPr lvl="1"/>
            <a:r>
              <a:rPr lang="en-GB" altLang="en-US" sz="2400" dirty="0" smtClean="0">
                <a:solidFill>
                  <a:srgbClr val="C00000"/>
                </a:solidFill>
              </a:rPr>
              <a:t>Cuts in legal aid funding</a:t>
            </a:r>
          </a:p>
          <a:p>
            <a:pPr lvl="1"/>
            <a:r>
              <a:rPr lang="en-GB" altLang="en-US" sz="2400" dirty="0" smtClean="0">
                <a:solidFill>
                  <a:srgbClr val="C00000"/>
                </a:solidFill>
              </a:rPr>
              <a:t>Many workplaces without trades unions</a:t>
            </a:r>
          </a:p>
          <a:p>
            <a:pPr lvl="1"/>
            <a:r>
              <a:rPr lang="en-GB" altLang="en-US" sz="2400" dirty="0" smtClean="0">
                <a:solidFill>
                  <a:srgbClr val="C00000"/>
                </a:solidFill>
              </a:rPr>
              <a:t>Few can afford lawyers</a:t>
            </a:r>
            <a:endParaRPr lang="en-GB" altLang="en-US" sz="2400" dirty="0">
              <a:solidFill>
                <a:srgbClr val="C00000"/>
              </a:solidFill>
            </a:endParaRPr>
          </a:p>
          <a:p>
            <a:pPr lvl="1"/>
            <a:r>
              <a:rPr lang="en-GB" altLang="en-US" sz="2400" dirty="0">
                <a:solidFill>
                  <a:srgbClr val="C00000"/>
                </a:solidFill>
              </a:rPr>
              <a:t>Citizens Advice as new ‘industrial relations’ legal </a:t>
            </a:r>
            <a:r>
              <a:rPr lang="en-GB" altLang="en-US" sz="2400" dirty="0" smtClean="0">
                <a:solidFill>
                  <a:srgbClr val="C00000"/>
                </a:solidFill>
              </a:rPr>
              <a:t>actor</a:t>
            </a:r>
          </a:p>
          <a:p>
            <a:r>
              <a:rPr lang="en-GB" altLang="en-US" sz="2800" dirty="0" smtClean="0"/>
              <a:t>Tracking people with employment disputes</a:t>
            </a:r>
          </a:p>
          <a:p>
            <a:pPr lvl="1"/>
            <a:r>
              <a:rPr lang="en-GB" altLang="en-US" sz="2400" dirty="0" smtClean="0">
                <a:solidFill>
                  <a:srgbClr val="C00000"/>
                </a:solidFill>
              </a:rPr>
              <a:t>In-depth </a:t>
            </a:r>
            <a:r>
              <a:rPr lang="en-GB" altLang="en-US" sz="2400" dirty="0">
                <a:solidFill>
                  <a:srgbClr val="C00000"/>
                </a:solidFill>
              </a:rPr>
              <a:t>qualitative </a:t>
            </a:r>
            <a:r>
              <a:rPr lang="en-GB" altLang="en-US" sz="2400" dirty="0" smtClean="0">
                <a:solidFill>
                  <a:srgbClr val="C00000"/>
                </a:solidFill>
              </a:rPr>
              <a:t>investigation: 2012-1014</a:t>
            </a:r>
          </a:p>
          <a:p>
            <a:pPr lvl="1"/>
            <a:r>
              <a:rPr lang="en-GB" altLang="en-US" sz="2400" dirty="0" smtClean="0">
                <a:solidFill>
                  <a:srgbClr val="C00000"/>
                </a:solidFill>
              </a:rPr>
              <a:t>Many self-represent at Employment Tribunals</a:t>
            </a:r>
          </a:p>
          <a:p>
            <a:pPr lvl="1"/>
            <a:r>
              <a:rPr lang="en-GB" altLang="en-US" sz="2400" dirty="0" smtClean="0">
                <a:solidFill>
                  <a:srgbClr val="C00000"/>
                </a:solidFill>
              </a:rPr>
              <a:t>Impact of ET fees introduced July 2013</a:t>
            </a:r>
            <a:endParaRPr lang="en-GB" altLang="en-US" sz="2400" dirty="0">
              <a:solidFill>
                <a:srgbClr val="C00000"/>
              </a:solidFill>
            </a:endParaRPr>
          </a:p>
          <a:p>
            <a:endParaRPr lang="en-GB" dirty="0"/>
          </a:p>
        </p:txBody>
      </p:sp>
    </p:spTree>
    <p:extLst>
      <p:ext uri="{BB962C8B-B14F-4D97-AF65-F5344CB8AC3E}">
        <p14:creationId xmlns:p14="http://schemas.microsoft.com/office/powerpoint/2010/main" val="27216060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Lena’s story</a:t>
            </a:r>
            <a:endParaRPr lang="en-GB" dirty="0"/>
          </a:p>
        </p:txBody>
      </p:sp>
      <p:sp>
        <p:nvSpPr>
          <p:cNvPr id="3" name="Content Placeholder 2"/>
          <p:cNvSpPr>
            <a:spLocks noGrp="1"/>
          </p:cNvSpPr>
          <p:nvPr>
            <p:ph idx="1"/>
          </p:nvPr>
        </p:nvSpPr>
        <p:spPr/>
        <p:txBody>
          <a:bodyPr>
            <a:normAutofit lnSpcReduction="10000"/>
          </a:bodyPr>
          <a:lstStyle/>
          <a:p>
            <a:r>
              <a:rPr lang="en-GB" dirty="0" smtClean="0"/>
              <a:t>Lena: betting shop manager for 22 </a:t>
            </a:r>
            <a:r>
              <a:rPr lang="en-GB" dirty="0" err="1" smtClean="0"/>
              <a:t>yrs</a:t>
            </a:r>
            <a:endParaRPr lang="en-GB" dirty="0" smtClean="0"/>
          </a:p>
          <a:p>
            <a:r>
              <a:rPr lang="en-GB" dirty="0" smtClean="0"/>
              <a:t>Company restructuring </a:t>
            </a:r>
          </a:p>
          <a:p>
            <a:pPr lvl="1"/>
            <a:r>
              <a:rPr lang="en-GB" dirty="0" smtClean="0">
                <a:solidFill>
                  <a:srgbClr val="C00000"/>
                </a:solidFill>
              </a:rPr>
              <a:t>Lena and others under investigation for ‘credit betting’</a:t>
            </a:r>
          </a:p>
          <a:p>
            <a:pPr lvl="1"/>
            <a:r>
              <a:rPr lang="en-GB" dirty="0" smtClean="0">
                <a:solidFill>
                  <a:srgbClr val="C00000"/>
                </a:solidFill>
              </a:rPr>
              <a:t>Credit betting as ‘accepted practice’</a:t>
            </a:r>
          </a:p>
          <a:p>
            <a:r>
              <a:rPr lang="en-GB" dirty="0" smtClean="0"/>
              <a:t>Formal disciplinary proceedings</a:t>
            </a:r>
          </a:p>
          <a:p>
            <a:pPr lvl="1"/>
            <a:r>
              <a:rPr lang="en-GB" dirty="0" smtClean="0">
                <a:solidFill>
                  <a:srgbClr val="C00000"/>
                </a:solidFill>
              </a:rPr>
              <a:t>Manager advises to contact Acas</a:t>
            </a:r>
            <a:endParaRPr lang="en-GB" dirty="0">
              <a:solidFill>
                <a:srgbClr val="C00000"/>
              </a:solidFill>
            </a:endParaRPr>
          </a:p>
          <a:p>
            <a:pPr lvl="1"/>
            <a:r>
              <a:rPr lang="en-GB" dirty="0" smtClean="0">
                <a:solidFill>
                  <a:srgbClr val="C00000"/>
                </a:solidFill>
              </a:rPr>
              <a:t>CCTV evidence – dismissed </a:t>
            </a:r>
          </a:p>
          <a:p>
            <a:pPr marL="274320" lvl="1" indent="0" algn="ctr">
              <a:buNone/>
            </a:pPr>
            <a:r>
              <a:rPr lang="en-GB" i="1" dirty="0"/>
              <a:t>“I mean you don’t know these procedures because nobody actually informs you of anything, you know like your rights, you don’t know that you could go to Acas, that at any point you could take the company to court .. there’s nothing even though there is a set of rule books </a:t>
            </a:r>
            <a:r>
              <a:rPr lang="en-GB" dirty="0"/>
              <a:t>[at work]</a:t>
            </a:r>
            <a:r>
              <a:rPr lang="en-GB" i="1" dirty="0"/>
              <a:t> which not being funny, were changed actually after my investigation and after they sacked so many people.”</a:t>
            </a:r>
            <a:endParaRPr lang="en-GB" dirty="0"/>
          </a:p>
          <a:p>
            <a:r>
              <a:rPr lang="en-GB" dirty="0" smtClean="0"/>
              <a:t>Dismissed from new job after bad reference</a:t>
            </a:r>
            <a:endParaRPr lang="en-GB" dirty="0"/>
          </a:p>
        </p:txBody>
      </p:sp>
    </p:spTree>
    <p:extLst>
      <p:ext uri="{BB962C8B-B14F-4D97-AF65-F5344CB8AC3E}">
        <p14:creationId xmlns:p14="http://schemas.microsoft.com/office/powerpoint/2010/main" val="10504007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Lena’s story (2)</a:t>
            </a:r>
            <a:endParaRPr lang="en-GB" dirty="0"/>
          </a:p>
        </p:txBody>
      </p:sp>
      <p:sp>
        <p:nvSpPr>
          <p:cNvPr id="3" name="Content Placeholder 2"/>
          <p:cNvSpPr>
            <a:spLocks noGrp="1"/>
          </p:cNvSpPr>
          <p:nvPr>
            <p:ph idx="1"/>
          </p:nvPr>
        </p:nvSpPr>
        <p:spPr/>
        <p:txBody>
          <a:bodyPr/>
          <a:lstStyle/>
          <a:p>
            <a:r>
              <a:rPr lang="en-GB" dirty="0" smtClean="0"/>
              <a:t>Citizens Advice appointment</a:t>
            </a:r>
          </a:p>
          <a:p>
            <a:pPr lvl="1"/>
            <a:r>
              <a:rPr lang="en-GB" dirty="0" smtClean="0">
                <a:solidFill>
                  <a:srgbClr val="C00000"/>
                </a:solidFill>
              </a:rPr>
              <a:t>Missed 3 month deadline for submitting ET1</a:t>
            </a:r>
          </a:p>
          <a:p>
            <a:pPr lvl="1"/>
            <a:r>
              <a:rPr lang="en-GB" dirty="0" smtClean="0">
                <a:solidFill>
                  <a:srgbClr val="C00000"/>
                </a:solidFill>
              </a:rPr>
              <a:t>Advised to submit – request extension</a:t>
            </a:r>
          </a:p>
          <a:p>
            <a:r>
              <a:rPr lang="en-GB" dirty="0" smtClean="0"/>
              <a:t>ET1 accepted – hearing date set</a:t>
            </a:r>
          </a:p>
          <a:p>
            <a:pPr lvl="1"/>
            <a:r>
              <a:rPr lang="en-GB" dirty="0" smtClean="0">
                <a:solidFill>
                  <a:srgbClr val="C00000"/>
                </a:solidFill>
              </a:rPr>
              <a:t>Respondent challenge to time extension</a:t>
            </a:r>
          </a:p>
          <a:p>
            <a:r>
              <a:rPr lang="en-GB" dirty="0" smtClean="0"/>
              <a:t>Pre-hearing to determine time extension</a:t>
            </a:r>
            <a:endParaRPr lang="en-GB" dirty="0"/>
          </a:p>
          <a:p>
            <a:pPr lvl="1"/>
            <a:r>
              <a:rPr lang="en-GB" dirty="0" smtClean="0">
                <a:solidFill>
                  <a:srgbClr val="C00000"/>
                </a:solidFill>
              </a:rPr>
              <a:t>Limited CAB resources – Lena </a:t>
            </a:r>
            <a:r>
              <a:rPr lang="en-GB" dirty="0">
                <a:solidFill>
                  <a:srgbClr val="C00000"/>
                </a:solidFill>
              </a:rPr>
              <a:t>represents </a:t>
            </a:r>
            <a:r>
              <a:rPr lang="en-GB" dirty="0" smtClean="0">
                <a:solidFill>
                  <a:srgbClr val="C00000"/>
                </a:solidFill>
              </a:rPr>
              <a:t>herself</a:t>
            </a:r>
          </a:p>
          <a:p>
            <a:pPr lvl="1"/>
            <a:r>
              <a:rPr lang="en-GB" dirty="0" smtClean="0">
                <a:solidFill>
                  <a:srgbClr val="C00000"/>
                </a:solidFill>
              </a:rPr>
              <a:t>Complex legal technicalities</a:t>
            </a:r>
          </a:p>
          <a:p>
            <a:pPr lvl="1"/>
            <a:r>
              <a:rPr lang="en-GB" dirty="0" smtClean="0">
                <a:solidFill>
                  <a:srgbClr val="C00000"/>
                </a:solidFill>
              </a:rPr>
              <a:t>Lena did not understand purpose of pre-hearing. No preparation or witnesses to support application for time extension</a:t>
            </a:r>
          </a:p>
          <a:p>
            <a:pPr lvl="1"/>
            <a:r>
              <a:rPr lang="en-GB" dirty="0" smtClean="0">
                <a:solidFill>
                  <a:srgbClr val="C00000"/>
                </a:solidFill>
              </a:rPr>
              <a:t>Case struck out</a:t>
            </a:r>
            <a:endParaRPr lang="en-GB" dirty="0">
              <a:solidFill>
                <a:srgbClr val="C00000"/>
              </a:solidFill>
            </a:endParaRPr>
          </a:p>
          <a:p>
            <a:pPr lvl="1">
              <a:buFont typeface="Wingdings" panose="05000000000000000000" pitchFamily="2" charset="2"/>
              <a:buChar char="Ø"/>
            </a:pPr>
            <a:endParaRPr lang="en-GB" dirty="0"/>
          </a:p>
          <a:p>
            <a:pPr lvl="1">
              <a:buFont typeface="Wingdings" panose="05000000000000000000" pitchFamily="2" charset="2"/>
              <a:buChar char="Ø"/>
            </a:pPr>
            <a:endParaRPr lang="en-GB" dirty="0"/>
          </a:p>
        </p:txBody>
      </p:sp>
    </p:spTree>
    <p:extLst>
      <p:ext uri="{BB962C8B-B14F-4D97-AF65-F5344CB8AC3E}">
        <p14:creationId xmlns:p14="http://schemas.microsoft.com/office/powerpoint/2010/main" val="12361817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Rights to a fair hearing</a:t>
            </a:r>
            <a:endParaRPr lang="en-GB" dirty="0"/>
          </a:p>
        </p:txBody>
      </p:sp>
      <p:sp>
        <p:nvSpPr>
          <p:cNvPr id="3" name="Content Placeholder 2"/>
          <p:cNvSpPr>
            <a:spLocks noGrp="1"/>
          </p:cNvSpPr>
          <p:nvPr>
            <p:ph idx="1"/>
          </p:nvPr>
        </p:nvSpPr>
        <p:spPr/>
        <p:txBody>
          <a:bodyPr>
            <a:normAutofit/>
          </a:bodyPr>
          <a:lstStyle/>
          <a:p>
            <a:r>
              <a:rPr lang="en-GB" dirty="0" smtClean="0"/>
              <a:t>Art 6 European Convention of Human Rights</a:t>
            </a:r>
          </a:p>
          <a:p>
            <a:pPr marL="274320" lvl="1" indent="0" algn="ctr">
              <a:buNone/>
            </a:pPr>
            <a:r>
              <a:rPr lang="en-GB" sz="2400" i="1" dirty="0" smtClean="0">
                <a:solidFill>
                  <a:srgbClr val="C00000"/>
                </a:solidFill>
              </a:rPr>
              <a:t>In determination of his civil rights and obligations .. everyone is entitled to a fair and public hearing within a reasonable time by an independent and impartial tribunal</a:t>
            </a:r>
          </a:p>
          <a:p>
            <a:pPr lvl="1"/>
            <a:r>
              <a:rPr lang="en-GB" dirty="0" smtClean="0">
                <a:solidFill>
                  <a:srgbClr val="C00000"/>
                </a:solidFill>
              </a:rPr>
              <a:t>‘</a:t>
            </a:r>
            <a:r>
              <a:rPr lang="en-GB" sz="2400" dirty="0" smtClean="0">
                <a:solidFill>
                  <a:srgbClr val="C00000"/>
                </a:solidFill>
              </a:rPr>
              <a:t>Employment rights’ are ‘civil proceedings’</a:t>
            </a:r>
            <a:endParaRPr lang="en-GB" dirty="0" smtClean="0">
              <a:solidFill>
                <a:srgbClr val="C00000"/>
              </a:solidFill>
            </a:endParaRPr>
          </a:p>
          <a:p>
            <a:r>
              <a:rPr lang="en-GB" sz="2800" dirty="0" smtClean="0"/>
              <a:t>Human </a:t>
            </a:r>
            <a:r>
              <a:rPr lang="en-GB" sz="2800" dirty="0"/>
              <a:t>rights as “practical and effective” not “theoretical and illusionary” </a:t>
            </a:r>
            <a:endParaRPr lang="en-GB" sz="2800" dirty="0" smtClean="0"/>
          </a:p>
          <a:p>
            <a:pPr marL="274320" lvl="1" indent="0">
              <a:buNone/>
            </a:pPr>
            <a:r>
              <a:rPr lang="en-GB" dirty="0" smtClean="0">
                <a:solidFill>
                  <a:srgbClr val="C00000"/>
                </a:solidFill>
              </a:rPr>
              <a:t>(</a:t>
            </a:r>
            <a:r>
              <a:rPr lang="en-GB" i="1" dirty="0" smtClean="0">
                <a:solidFill>
                  <a:srgbClr val="C00000"/>
                </a:solidFill>
              </a:rPr>
              <a:t>Airey v Ireland, </a:t>
            </a:r>
            <a:r>
              <a:rPr lang="en-GB" i="1" dirty="0" err="1" smtClean="0">
                <a:solidFill>
                  <a:srgbClr val="C00000"/>
                </a:solidFill>
              </a:rPr>
              <a:t>ECtHR</a:t>
            </a:r>
            <a:r>
              <a:rPr lang="en-GB" i="1" dirty="0" smtClean="0">
                <a:solidFill>
                  <a:srgbClr val="C00000"/>
                </a:solidFill>
              </a:rPr>
              <a:t> 1979)</a:t>
            </a:r>
          </a:p>
          <a:p>
            <a:r>
              <a:rPr lang="en-GB" sz="2800" dirty="0"/>
              <a:t>EU Charter of Fundamental Rights</a:t>
            </a:r>
          </a:p>
          <a:p>
            <a:pPr lvl="1"/>
            <a:r>
              <a:rPr lang="en-GB" sz="2400" dirty="0">
                <a:solidFill>
                  <a:srgbClr val="C00000"/>
                </a:solidFill>
              </a:rPr>
              <a:t>Principle of </a:t>
            </a:r>
            <a:r>
              <a:rPr lang="en-GB" sz="2400" dirty="0" smtClean="0">
                <a:solidFill>
                  <a:srgbClr val="C00000"/>
                </a:solidFill>
              </a:rPr>
              <a:t>effectiveness</a:t>
            </a:r>
            <a:endParaRPr lang="en-GB" sz="2400" dirty="0">
              <a:solidFill>
                <a:srgbClr val="C00000"/>
              </a:solidFill>
            </a:endParaRPr>
          </a:p>
        </p:txBody>
      </p:sp>
    </p:spTree>
    <p:extLst>
      <p:ext uri="{BB962C8B-B14F-4D97-AF65-F5344CB8AC3E}">
        <p14:creationId xmlns:p14="http://schemas.microsoft.com/office/powerpoint/2010/main" val="30352053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‘Practical and effective’ rights</a:t>
            </a:r>
            <a:endParaRPr lang="en-GB" dirty="0"/>
          </a:p>
        </p:txBody>
      </p:sp>
      <p:sp>
        <p:nvSpPr>
          <p:cNvPr id="3" name="Content Placeholder 2"/>
          <p:cNvSpPr>
            <a:spLocks noGrp="1"/>
          </p:cNvSpPr>
          <p:nvPr>
            <p:ph idx="1"/>
          </p:nvPr>
        </p:nvSpPr>
        <p:spPr/>
        <p:txBody>
          <a:bodyPr>
            <a:normAutofit fontScale="92500"/>
          </a:bodyPr>
          <a:lstStyle/>
          <a:p>
            <a:r>
              <a:rPr lang="en-GB" sz="2800" dirty="0" smtClean="0"/>
              <a:t>Art 6 requirements</a:t>
            </a:r>
          </a:p>
          <a:p>
            <a:pPr lvl="1"/>
            <a:r>
              <a:rPr lang="en-GB" sz="2400" dirty="0" smtClean="0">
                <a:solidFill>
                  <a:srgbClr val="C00000"/>
                </a:solidFill>
              </a:rPr>
              <a:t>Fairness in court proceedings</a:t>
            </a:r>
          </a:p>
          <a:p>
            <a:pPr lvl="1"/>
            <a:r>
              <a:rPr lang="en-GB" sz="2400" dirty="0" smtClean="0">
                <a:solidFill>
                  <a:srgbClr val="C00000"/>
                </a:solidFill>
              </a:rPr>
              <a:t>Equality of arms</a:t>
            </a:r>
          </a:p>
          <a:p>
            <a:pPr lvl="1"/>
            <a:r>
              <a:rPr lang="en-GB" sz="2400" dirty="0" smtClean="0">
                <a:solidFill>
                  <a:srgbClr val="C00000"/>
                </a:solidFill>
              </a:rPr>
              <a:t>May require provision of legal assistance for effective participation in court proceedings</a:t>
            </a:r>
          </a:p>
          <a:p>
            <a:pPr lvl="1"/>
            <a:r>
              <a:rPr lang="en-GB" sz="2400" dirty="0" smtClean="0">
                <a:solidFill>
                  <a:srgbClr val="C00000"/>
                </a:solidFill>
              </a:rPr>
              <a:t>Effective remedies</a:t>
            </a:r>
          </a:p>
          <a:p>
            <a:r>
              <a:rPr lang="en-GB" dirty="0" err="1"/>
              <a:t>Beeching</a:t>
            </a:r>
            <a:r>
              <a:rPr lang="en-GB" dirty="0"/>
              <a:t> Committee 1969: “</a:t>
            </a:r>
            <a:r>
              <a:rPr lang="en-GB" i="1" dirty="0">
                <a:solidFill>
                  <a:srgbClr val="C00000"/>
                </a:solidFill>
              </a:rPr>
              <a:t>the excellence of the judiciary and the thoroughness and impartiality of legal procedure are of little avail to those who cannot get their cases into court</a:t>
            </a:r>
            <a:r>
              <a:rPr lang="en-GB" dirty="0"/>
              <a:t>”</a:t>
            </a:r>
          </a:p>
          <a:p>
            <a:r>
              <a:rPr lang="en-GB" dirty="0"/>
              <a:t>Equality and Human Rights Commission review 2012: </a:t>
            </a:r>
            <a:br>
              <a:rPr lang="en-GB" dirty="0"/>
            </a:br>
            <a:r>
              <a:rPr lang="en-GB" dirty="0"/>
              <a:t> .. </a:t>
            </a:r>
            <a:r>
              <a:rPr lang="en-US" i="1" dirty="0">
                <a:solidFill>
                  <a:srgbClr val="C00000"/>
                </a:solidFill>
                <a:latin typeface="Helvetica Neue"/>
              </a:rPr>
              <a:t>cuts to legal aid could compromise the right to a fair trial, by limiting people’s access to legal advice and </a:t>
            </a:r>
            <a:r>
              <a:rPr lang="en-US" i="1" dirty="0" smtClean="0">
                <a:solidFill>
                  <a:srgbClr val="C00000"/>
                </a:solidFill>
                <a:latin typeface="Helvetica Neue"/>
              </a:rPr>
              <a:t>representation</a:t>
            </a:r>
            <a:endParaRPr lang="en-GB" dirty="0"/>
          </a:p>
          <a:p>
            <a:pPr lvl="1">
              <a:buFont typeface="Wingdings" panose="05000000000000000000" pitchFamily="2" charset="2"/>
              <a:buChar char="Ø"/>
            </a:pPr>
            <a:endParaRPr lang="en-GB" dirty="0"/>
          </a:p>
        </p:txBody>
      </p:sp>
    </p:spTree>
    <p:extLst>
      <p:ext uri="{BB962C8B-B14F-4D97-AF65-F5344CB8AC3E}">
        <p14:creationId xmlns:p14="http://schemas.microsoft.com/office/powerpoint/2010/main" val="25084374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4704"/>
            <a:ext cx="8229600" cy="1224136"/>
          </a:xfrm>
        </p:spPr>
        <p:txBody>
          <a:bodyPr>
            <a:noAutofit/>
          </a:bodyPr>
          <a:lstStyle/>
          <a:p>
            <a:r>
              <a:rPr lang="en-GB" dirty="0" smtClean="0"/>
              <a:t>Do workers have ‘practical and effective’ rights?</a:t>
            </a:r>
            <a:endParaRPr lang="en-GB" dirty="0"/>
          </a:p>
        </p:txBody>
      </p:sp>
      <p:sp>
        <p:nvSpPr>
          <p:cNvPr id="3" name="Content Placeholder 2"/>
          <p:cNvSpPr>
            <a:spLocks noGrp="1"/>
          </p:cNvSpPr>
          <p:nvPr>
            <p:ph idx="1"/>
          </p:nvPr>
        </p:nvSpPr>
        <p:spPr>
          <a:xfrm>
            <a:off x="457200" y="2204864"/>
            <a:ext cx="8229600" cy="4272136"/>
          </a:xfrm>
        </p:spPr>
        <p:txBody>
          <a:bodyPr>
            <a:normAutofit fontScale="32500" lnSpcReduction="20000"/>
          </a:bodyPr>
          <a:lstStyle/>
          <a:p>
            <a:pPr lvl="0"/>
            <a:endParaRPr lang="en-GB" b="1" dirty="0" smtClean="0"/>
          </a:p>
          <a:p>
            <a:pPr lvl="0" indent="-216000">
              <a:lnSpc>
                <a:spcPct val="120000"/>
              </a:lnSpc>
            </a:pPr>
            <a:r>
              <a:rPr lang="en-GB" sz="8800" dirty="0" smtClean="0"/>
              <a:t>Lena’s experience as typical</a:t>
            </a:r>
          </a:p>
          <a:p>
            <a:pPr lvl="0" indent="-216000">
              <a:lnSpc>
                <a:spcPct val="120000"/>
              </a:lnSpc>
            </a:pPr>
            <a:r>
              <a:rPr lang="en-GB" sz="8800" dirty="0" smtClean="0"/>
              <a:t>Lack of awareness of  rights </a:t>
            </a:r>
            <a:endParaRPr lang="en-GB" sz="8800" dirty="0"/>
          </a:p>
          <a:p>
            <a:pPr lvl="1" indent="-216000">
              <a:lnSpc>
                <a:spcPct val="120000"/>
              </a:lnSpc>
            </a:pPr>
            <a:r>
              <a:rPr lang="en-GB" sz="8000" dirty="0" smtClean="0">
                <a:solidFill>
                  <a:srgbClr val="C00000"/>
                </a:solidFill>
              </a:rPr>
              <a:t>Chance encounters with Acas, family and friends</a:t>
            </a:r>
          </a:p>
          <a:p>
            <a:pPr lvl="1" indent="-216000">
              <a:lnSpc>
                <a:spcPct val="120000"/>
              </a:lnSpc>
            </a:pPr>
            <a:r>
              <a:rPr lang="en-GB" sz="8000" dirty="0" smtClean="0">
                <a:solidFill>
                  <a:srgbClr val="C00000"/>
                </a:solidFill>
              </a:rPr>
              <a:t>Limited access to TUs or advice organisations (geographically varied)</a:t>
            </a:r>
          </a:p>
          <a:p>
            <a:pPr lvl="1" indent="-216000">
              <a:lnSpc>
                <a:spcPct val="120000"/>
              </a:lnSpc>
            </a:pPr>
            <a:r>
              <a:rPr lang="en-GB" sz="8000" dirty="0" smtClean="0">
                <a:solidFill>
                  <a:srgbClr val="C00000"/>
                </a:solidFill>
              </a:rPr>
              <a:t>Advisors translate dispute into legal action</a:t>
            </a:r>
            <a:endParaRPr lang="en-GB" sz="3200" dirty="0" smtClean="0">
              <a:solidFill>
                <a:srgbClr val="C00000"/>
              </a:solidFill>
            </a:endParaRPr>
          </a:p>
          <a:p>
            <a:pPr lvl="0" indent="-216000">
              <a:lnSpc>
                <a:spcPct val="120000"/>
              </a:lnSpc>
            </a:pPr>
            <a:r>
              <a:rPr lang="en-GB" sz="8800" dirty="0" smtClean="0"/>
              <a:t>No legal aid – workers as ‘litigants in person’</a:t>
            </a:r>
          </a:p>
          <a:p>
            <a:pPr lvl="0" indent="-216000">
              <a:lnSpc>
                <a:spcPct val="120000"/>
              </a:lnSpc>
            </a:pPr>
            <a:r>
              <a:rPr lang="en-GB" sz="8800" dirty="0" smtClean="0"/>
              <a:t>Difficult and technical process</a:t>
            </a:r>
            <a:endParaRPr lang="en-GB" sz="8800" dirty="0"/>
          </a:p>
        </p:txBody>
      </p:sp>
    </p:spTree>
    <p:extLst>
      <p:ext uri="{BB962C8B-B14F-4D97-AF65-F5344CB8AC3E}">
        <p14:creationId xmlns:p14="http://schemas.microsoft.com/office/powerpoint/2010/main" val="1362009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Impact of ET fees</a:t>
            </a:r>
            <a:endParaRPr lang="en-GB" dirty="0"/>
          </a:p>
        </p:txBody>
      </p:sp>
      <p:sp>
        <p:nvSpPr>
          <p:cNvPr id="3" name="Content Placeholder 2"/>
          <p:cNvSpPr>
            <a:spLocks noGrp="1"/>
          </p:cNvSpPr>
          <p:nvPr>
            <p:ph idx="1"/>
          </p:nvPr>
        </p:nvSpPr>
        <p:spPr/>
        <p:txBody>
          <a:bodyPr>
            <a:normAutofit lnSpcReduction="10000"/>
          </a:bodyPr>
          <a:lstStyle/>
          <a:p>
            <a:pPr>
              <a:buFont typeface="Arial" charset="0"/>
              <a:buChar char="•"/>
              <a:defRPr/>
            </a:pPr>
            <a:r>
              <a:rPr lang="en-GB" dirty="0" smtClean="0"/>
              <a:t>Type A application: </a:t>
            </a:r>
            <a:r>
              <a:rPr lang="en-GB" dirty="0" smtClean="0">
                <a:solidFill>
                  <a:srgbClr val="C00000"/>
                </a:solidFill>
              </a:rPr>
              <a:t>issue fee £160, hearing £230</a:t>
            </a:r>
          </a:p>
          <a:p>
            <a:pPr>
              <a:buFont typeface="Arial" charset="0"/>
              <a:buChar char="•"/>
              <a:defRPr/>
            </a:pPr>
            <a:r>
              <a:rPr lang="en-GB" dirty="0" smtClean="0"/>
              <a:t>Type B application: </a:t>
            </a:r>
            <a:r>
              <a:rPr lang="en-GB" dirty="0" smtClean="0">
                <a:solidFill>
                  <a:srgbClr val="C00000"/>
                </a:solidFill>
              </a:rPr>
              <a:t>issue fee £250, hearing £850</a:t>
            </a:r>
          </a:p>
          <a:p>
            <a:pPr>
              <a:buFont typeface="Arial" charset="0"/>
              <a:buChar char="•"/>
              <a:defRPr/>
            </a:pPr>
            <a:r>
              <a:rPr lang="en-GB" dirty="0" smtClean="0"/>
              <a:t>Dramatic drop in applications</a:t>
            </a:r>
          </a:p>
          <a:p>
            <a:pPr lvl="1">
              <a:defRPr/>
            </a:pPr>
            <a:r>
              <a:rPr lang="en-GB" dirty="0" smtClean="0">
                <a:solidFill>
                  <a:srgbClr val="C00000"/>
                </a:solidFill>
              </a:rPr>
              <a:t>Equal pay/sex discrimination/pregnancy:  81% drop</a:t>
            </a:r>
          </a:p>
          <a:p>
            <a:pPr>
              <a:buFont typeface="Arial" charset="0"/>
              <a:buChar char="•"/>
              <a:defRPr/>
            </a:pPr>
            <a:r>
              <a:rPr lang="en-GB" dirty="0" smtClean="0"/>
              <a:t>Remission difficult, time-consuming, </a:t>
            </a:r>
            <a:r>
              <a:rPr lang="en-GB" dirty="0" err="1" smtClean="0"/>
              <a:t>incl</a:t>
            </a:r>
            <a:r>
              <a:rPr lang="en-GB" dirty="0" smtClean="0"/>
              <a:t> partner earnings</a:t>
            </a:r>
          </a:p>
          <a:p>
            <a:pPr>
              <a:buFont typeface="Arial" charset="0"/>
              <a:buChar char="•"/>
              <a:defRPr/>
            </a:pPr>
            <a:r>
              <a:rPr lang="en-GB" dirty="0" smtClean="0"/>
              <a:t>Shift of </a:t>
            </a:r>
            <a:r>
              <a:rPr lang="en-GB" dirty="0"/>
              <a:t>power towards employer – less willing to negotiate</a:t>
            </a:r>
          </a:p>
          <a:p>
            <a:pPr>
              <a:buFont typeface="Arial" charset="0"/>
              <a:buChar char="•"/>
              <a:defRPr/>
            </a:pPr>
            <a:r>
              <a:rPr lang="en-GB" dirty="0"/>
              <a:t>Small claims pointless</a:t>
            </a:r>
          </a:p>
          <a:p>
            <a:pPr>
              <a:buFont typeface="Arial" charset="0"/>
              <a:buChar char="•"/>
              <a:defRPr/>
            </a:pPr>
            <a:r>
              <a:rPr lang="en-GB" i="1" dirty="0" smtClean="0"/>
              <a:t>Unison v Lord Chancellor </a:t>
            </a:r>
            <a:r>
              <a:rPr lang="en-GB" dirty="0" smtClean="0"/>
              <a:t>[2014]</a:t>
            </a:r>
          </a:p>
          <a:p>
            <a:pPr lvl="1">
              <a:buFont typeface="Arial" charset="0"/>
              <a:buChar char="•"/>
              <a:defRPr/>
            </a:pPr>
            <a:r>
              <a:rPr lang="en-GB" dirty="0" smtClean="0">
                <a:solidFill>
                  <a:srgbClr val="C00000"/>
                </a:solidFill>
              </a:rPr>
              <a:t>Insufficient evidence that particular individuals found it impossible to bring claim</a:t>
            </a:r>
          </a:p>
          <a:p>
            <a:pPr>
              <a:buFont typeface="Arial" charset="0"/>
              <a:buChar char="•"/>
              <a:defRPr/>
            </a:pPr>
            <a:r>
              <a:rPr lang="en-GB" i="1" dirty="0" smtClean="0"/>
              <a:t>Unison</a:t>
            </a:r>
            <a:r>
              <a:rPr lang="en-GB" dirty="0" smtClean="0"/>
              <a:t> [2015] Court of Appeal judgment imminent</a:t>
            </a:r>
          </a:p>
          <a:p>
            <a:pPr>
              <a:buFont typeface="Arial" charset="0"/>
              <a:buChar char="•"/>
              <a:defRPr/>
            </a:pPr>
            <a:r>
              <a:rPr lang="en-GB" dirty="0" err="1" smtClean="0"/>
              <a:t>MoJ</a:t>
            </a:r>
            <a:r>
              <a:rPr lang="en-GB" dirty="0" smtClean="0"/>
              <a:t> Post Implementation Review of ET fees </a:t>
            </a:r>
            <a:endParaRPr lang="en-GB" dirty="0"/>
          </a:p>
        </p:txBody>
      </p:sp>
    </p:spTree>
    <p:extLst>
      <p:ext uri="{BB962C8B-B14F-4D97-AF65-F5344CB8AC3E}">
        <p14:creationId xmlns:p14="http://schemas.microsoft.com/office/powerpoint/2010/main" val="20025885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Fairness in procedure?</a:t>
            </a:r>
            <a:endParaRPr lang="en-GB" dirty="0"/>
          </a:p>
        </p:txBody>
      </p:sp>
      <p:sp>
        <p:nvSpPr>
          <p:cNvPr id="3" name="Content Placeholder 2"/>
          <p:cNvSpPr>
            <a:spLocks noGrp="1"/>
          </p:cNvSpPr>
          <p:nvPr>
            <p:ph idx="1"/>
          </p:nvPr>
        </p:nvSpPr>
        <p:spPr/>
        <p:txBody>
          <a:bodyPr>
            <a:noAutofit/>
          </a:bodyPr>
          <a:lstStyle/>
          <a:p>
            <a:r>
              <a:rPr lang="en-GB" altLang="en-US" sz="2800" dirty="0"/>
              <a:t>Compulsory pre-claim conciliation as obstacle</a:t>
            </a:r>
          </a:p>
          <a:p>
            <a:r>
              <a:rPr lang="en-GB" altLang="en-US" sz="2800" dirty="0" smtClean="0"/>
              <a:t>Intimidating </a:t>
            </a:r>
            <a:r>
              <a:rPr lang="en-GB" altLang="en-US" sz="2800" dirty="0"/>
              <a:t>environment</a:t>
            </a:r>
          </a:p>
          <a:p>
            <a:pPr lvl="1">
              <a:spcBef>
                <a:spcPct val="0"/>
              </a:spcBef>
            </a:pPr>
            <a:r>
              <a:rPr lang="en-GB" altLang="en-US" sz="2400" dirty="0" smtClean="0">
                <a:solidFill>
                  <a:srgbClr val="C00000"/>
                </a:solidFill>
              </a:rPr>
              <a:t>Outnumbered</a:t>
            </a:r>
            <a:endParaRPr lang="en-GB" altLang="en-US" sz="2400" dirty="0">
              <a:solidFill>
                <a:srgbClr val="C00000"/>
              </a:solidFill>
            </a:endParaRPr>
          </a:p>
          <a:p>
            <a:pPr lvl="1">
              <a:spcBef>
                <a:spcPct val="0"/>
              </a:spcBef>
            </a:pPr>
            <a:r>
              <a:rPr lang="en-GB" altLang="en-US" sz="2400" dirty="0" smtClean="0">
                <a:solidFill>
                  <a:srgbClr val="C00000"/>
                </a:solidFill>
              </a:rPr>
              <a:t>Problems with language</a:t>
            </a:r>
            <a:endParaRPr lang="en-GB" altLang="en-US" sz="2400" dirty="0">
              <a:solidFill>
                <a:srgbClr val="C00000"/>
              </a:solidFill>
            </a:endParaRPr>
          </a:p>
          <a:p>
            <a:pPr lvl="1">
              <a:spcBef>
                <a:spcPct val="0"/>
              </a:spcBef>
            </a:pPr>
            <a:r>
              <a:rPr lang="en-GB" altLang="en-US" sz="2400" dirty="0" smtClean="0">
                <a:solidFill>
                  <a:srgbClr val="C00000"/>
                </a:solidFill>
              </a:rPr>
              <a:t>Bullying from respondent’s </a:t>
            </a:r>
            <a:r>
              <a:rPr lang="en-GB" altLang="en-US" sz="2400" dirty="0">
                <a:solidFill>
                  <a:srgbClr val="C00000"/>
                </a:solidFill>
              </a:rPr>
              <a:t>legal </a:t>
            </a:r>
            <a:r>
              <a:rPr lang="en-GB" altLang="en-US" sz="2400" dirty="0" smtClean="0">
                <a:solidFill>
                  <a:srgbClr val="C00000"/>
                </a:solidFill>
              </a:rPr>
              <a:t>professionals</a:t>
            </a:r>
            <a:br>
              <a:rPr lang="en-GB" altLang="en-US" sz="2400" dirty="0" smtClean="0">
                <a:solidFill>
                  <a:srgbClr val="C00000"/>
                </a:solidFill>
              </a:rPr>
            </a:br>
            <a:r>
              <a:rPr lang="en-GB" altLang="en-US" sz="2400" dirty="0" smtClean="0">
                <a:solidFill>
                  <a:srgbClr val="C00000"/>
                </a:solidFill>
              </a:rPr>
              <a:t>- costs threats</a:t>
            </a:r>
            <a:endParaRPr lang="en-GB" altLang="en-US" sz="2400" dirty="0">
              <a:solidFill>
                <a:srgbClr val="C00000"/>
              </a:solidFill>
            </a:endParaRPr>
          </a:p>
          <a:p>
            <a:r>
              <a:rPr lang="en-GB" altLang="en-US" sz="2800" dirty="0"/>
              <a:t>Difficulties of representing yourself</a:t>
            </a:r>
          </a:p>
          <a:p>
            <a:pPr lvl="1">
              <a:spcBef>
                <a:spcPct val="0"/>
              </a:spcBef>
            </a:pPr>
            <a:r>
              <a:rPr lang="en-GB" altLang="en-US" sz="2400" dirty="0" smtClean="0">
                <a:solidFill>
                  <a:srgbClr val="C00000"/>
                </a:solidFill>
              </a:rPr>
              <a:t>Cross-examination </a:t>
            </a:r>
            <a:r>
              <a:rPr lang="en-GB" altLang="en-US" sz="2400" dirty="0">
                <a:solidFill>
                  <a:srgbClr val="C00000"/>
                </a:solidFill>
              </a:rPr>
              <a:t>by bullying employer</a:t>
            </a:r>
          </a:p>
          <a:p>
            <a:r>
              <a:rPr lang="en-GB" altLang="en-US" sz="2800" dirty="0" smtClean="0"/>
              <a:t>The human costs</a:t>
            </a:r>
            <a:endParaRPr lang="en-GB" altLang="en-US" sz="2800" dirty="0"/>
          </a:p>
          <a:p>
            <a:pPr lvl="1">
              <a:spcBef>
                <a:spcPct val="0"/>
              </a:spcBef>
            </a:pPr>
            <a:r>
              <a:rPr lang="en-GB" altLang="en-US" sz="2400" dirty="0" smtClean="0">
                <a:solidFill>
                  <a:srgbClr val="C00000"/>
                </a:solidFill>
              </a:rPr>
              <a:t>Financial, </a:t>
            </a:r>
            <a:r>
              <a:rPr lang="en-GB" altLang="en-US" sz="2400" dirty="0">
                <a:solidFill>
                  <a:srgbClr val="C00000"/>
                </a:solidFill>
              </a:rPr>
              <a:t>h</a:t>
            </a:r>
            <a:r>
              <a:rPr lang="en-GB" altLang="en-US" sz="2400" dirty="0" smtClean="0">
                <a:solidFill>
                  <a:srgbClr val="C00000"/>
                </a:solidFill>
              </a:rPr>
              <a:t>ealth, family, future employment relations</a:t>
            </a:r>
            <a:endParaRPr lang="en-GB" altLang="en-US" sz="2400" dirty="0">
              <a:solidFill>
                <a:srgbClr val="C00000"/>
              </a:solidFill>
            </a:endParaRPr>
          </a:p>
        </p:txBody>
      </p:sp>
    </p:spTree>
    <p:extLst>
      <p:ext uri="{BB962C8B-B14F-4D97-AF65-F5344CB8AC3E}">
        <p14:creationId xmlns:p14="http://schemas.microsoft.com/office/powerpoint/2010/main" val="92187656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21215</TotalTime>
  <Words>919</Words>
  <Application>Microsoft Office PowerPoint</Application>
  <PresentationFormat>On-screen Show (4:3)</PresentationFormat>
  <Paragraphs>128</Paragraphs>
  <Slides>13</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Helvetica Neue</vt:lpstr>
      <vt:lpstr>Wingdings</vt:lpstr>
      <vt:lpstr>Clarity</vt:lpstr>
      <vt:lpstr>The right to a fair hearing in employment disputes</vt:lpstr>
      <vt:lpstr>About the research</vt:lpstr>
      <vt:lpstr>Lena’s story</vt:lpstr>
      <vt:lpstr>Lena’s story (2)</vt:lpstr>
      <vt:lpstr>Rights to a fair hearing</vt:lpstr>
      <vt:lpstr>‘Practical and effective’ rights</vt:lpstr>
      <vt:lpstr>Do workers have ‘practical and effective’ rights?</vt:lpstr>
      <vt:lpstr>Impact of ET fees</vt:lpstr>
      <vt:lpstr>Fairness in procedure?</vt:lpstr>
      <vt:lpstr>Effective remedies?  Non-enforcement of awards</vt:lpstr>
      <vt:lpstr>Looking to the future: fair hearings</vt:lpstr>
      <vt:lpstr>Looking to the future: enforcing awards</vt:lpstr>
      <vt:lpstr>More information and comments</vt:lpstr>
    </vt:vector>
  </TitlesOfParts>
  <Company>University of Bristol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 McDermont</dc:creator>
  <cp:lastModifiedBy>Carolyn Jones</cp:lastModifiedBy>
  <cp:revision>70</cp:revision>
  <cp:lastPrinted>2014-02-27T12:47:43Z</cp:lastPrinted>
  <dcterms:created xsi:type="dcterms:W3CDTF">2014-02-20T16:53:07Z</dcterms:created>
  <dcterms:modified xsi:type="dcterms:W3CDTF">2015-07-02T09:23:49Z</dcterms:modified>
</cp:coreProperties>
</file>